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5" r:id="rId6"/>
    <p:sldId id="266" r:id="rId7"/>
    <p:sldId id="258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BFE5E-1E7D-4C92-A3DF-58A495AF5038}" type="datetimeFigureOut">
              <a:rPr lang="en-US" smtClean="0"/>
              <a:pPr/>
              <a:t>12/1/2009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83D7-9597-4B57-98D5-7D4CF6EA15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Secure Electronic Health Records:</a:t>
            </a:r>
            <a:br>
              <a:rPr lang="en-US" sz="4000" dirty="0" smtClean="0"/>
            </a:br>
            <a:r>
              <a:rPr lang="en-US" sz="4000" dirty="0" smtClean="0"/>
              <a:t>The German Experience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4114800"/>
            <a:ext cx="3200400" cy="762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By Michael Deighan</a:t>
            </a:r>
            <a:endParaRPr lang="en-US" sz="2400" dirty="0"/>
          </a:p>
        </p:txBody>
      </p:sp>
      <p:pic>
        <p:nvPicPr>
          <p:cNvPr id="1028" name="Picture 4" descr="http://www.gesundheitskarte-bw.de/uploads/pics/Gesundheitskarte_V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200400"/>
            <a:ext cx="4114800" cy="2688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Concerned Parties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</a:t>
            </a:r>
          </a:p>
          <a:p>
            <a:r>
              <a:rPr lang="en-US" dirty="0" smtClean="0"/>
              <a:t>Doctors</a:t>
            </a:r>
          </a:p>
          <a:p>
            <a:r>
              <a:rPr lang="en-US" dirty="0" smtClean="0"/>
              <a:t>Pharmacists</a:t>
            </a:r>
          </a:p>
          <a:p>
            <a:r>
              <a:rPr lang="en-US" dirty="0" smtClean="0"/>
              <a:t>Hospitals</a:t>
            </a:r>
          </a:p>
          <a:p>
            <a:r>
              <a:rPr lang="en-US" dirty="0" smtClean="0"/>
              <a:t>Insurance companies</a:t>
            </a:r>
          </a:p>
          <a:p>
            <a:r>
              <a:rPr lang="en-US" dirty="0" smtClean="0"/>
              <a:t>Technology companies</a:t>
            </a:r>
          </a:p>
          <a:p>
            <a:r>
              <a:rPr lang="en-US" dirty="0" smtClean="0"/>
              <a:t>Government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gematik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Gesellschaft</a:t>
            </a:r>
            <a:r>
              <a:rPr lang="en-US" sz="2400" dirty="0" smtClean="0"/>
              <a:t>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dirty="0" err="1" smtClean="0"/>
              <a:t>Telematikanwendungen</a:t>
            </a:r>
            <a:r>
              <a:rPr lang="en-US" sz="2400" dirty="0" smtClean="0"/>
              <a:t> </a:t>
            </a:r>
            <a:r>
              <a:rPr lang="en-US" sz="2400" dirty="0" err="1" smtClean="0"/>
              <a:t>der</a:t>
            </a:r>
            <a:r>
              <a:rPr lang="en-US" sz="2400" dirty="0" smtClean="0"/>
              <a:t> </a:t>
            </a:r>
            <a:r>
              <a:rPr lang="en-US" sz="2400" dirty="0" err="1" smtClean="0"/>
              <a:t>Gesundheitskarte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Formed in 2005</a:t>
            </a:r>
          </a:p>
          <a:p>
            <a:r>
              <a:rPr lang="en-US" dirty="0" smtClean="0"/>
              <a:t>Charged with introducing and developing the use of the electronic card in health care</a:t>
            </a:r>
          </a:p>
          <a:p>
            <a:r>
              <a:rPr lang="en-US" dirty="0" smtClean="0"/>
              <a:t>Public and private insurance, doctors, pharmacists, and hospitals</a:t>
            </a:r>
          </a:p>
          <a:p>
            <a:r>
              <a:rPr lang="en-US" dirty="0" smtClean="0"/>
              <a:t>Creates standards</a:t>
            </a:r>
          </a:p>
          <a:p>
            <a:r>
              <a:rPr lang="en-US" dirty="0" smtClean="0"/>
              <a:t>Certifies components</a:t>
            </a:r>
          </a:p>
          <a:p>
            <a:r>
              <a:rPr lang="en-US" dirty="0" smtClean="0"/>
              <a:t>Conducts tests of the system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Doctor organizations</a:t>
            </a:r>
          </a:p>
          <a:p>
            <a:r>
              <a:rPr lang="en-US" dirty="0" smtClean="0"/>
              <a:t>Consumer organizations</a:t>
            </a:r>
          </a:p>
          <a:p>
            <a:r>
              <a:rPr lang="en-US" dirty="0" err="1" smtClean="0"/>
              <a:t>Gesellschaft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Informatik</a:t>
            </a:r>
            <a:endParaRPr lang="en-US" dirty="0" smtClean="0"/>
          </a:p>
          <a:p>
            <a:r>
              <a:rPr lang="en-US" dirty="0" smtClean="0"/>
              <a:t>Chaos Computer Club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657600"/>
            <a:ext cx="29813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Smart card for identification, encryption keys, and data storage</a:t>
            </a:r>
          </a:p>
          <a:p>
            <a:r>
              <a:rPr lang="en-US" dirty="0" smtClean="0"/>
              <a:t>Two-key system</a:t>
            </a:r>
          </a:p>
          <a:p>
            <a:r>
              <a:rPr lang="en-US" dirty="0" smtClean="0"/>
              <a:t>Hybrid encryption of data</a:t>
            </a:r>
          </a:p>
          <a:p>
            <a:r>
              <a:rPr lang="en-US" dirty="0" smtClean="0"/>
              <a:t>Trusted hardware to handle communications</a:t>
            </a:r>
          </a:p>
          <a:p>
            <a:r>
              <a:rPr lang="en-US" dirty="0" smtClean="0"/>
              <a:t>Broker as guard and monitor of online data</a:t>
            </a:r>
          </a:p>
          <a:p>
            <a:r>
              <a:rPr lang="en-US" dirty="0" smtClean="0"/>
              <a:t>Audit log of </a:t>
            </a:r>
            <a:r>
              <a:rPr lang="en-US" smtClean="0"/>
              <a:t>each access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Architecture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371600"/>
            <a:ext cx="4191000" cy="47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Encryption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3266" y="1600200"/>
            <a:ext cx="483746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Seven test regions</a:t>
            </a:r>
          </a:p>
          <a:p>
            <a:r>
              <a:rPr lang="en-US" dirty="0" smtClean="0"/>
              <a:t>10,000 patients per region</a:t>
            </a:r>
          </a:p>
          <a:p>
            <a:r>
              <a:rPr lang="en-US" dirty="0" smtClean="0"/>
              <a:t>Level 1 testing</a:t>
            </a:r>
          </a:p>
          <a:p>
            <a:r>
              <a:rPr lang="en-US" dirty="0" smtClean="0"/>
              <a:t>Flensburg: 75% of the patients and 30% of the doctors had trouble with the PIN</a:t>
            </a:r>
          </a:p>
          <a:p>
            <a:r>
              <a:rPr lang="en-US" dirty="0" smtClean="0"/>
              <a:t>Some cards invalid due to certificate issues</a:t>
            </a:r>
          </a:p>
          <a:p>
            <a:r>
              <a:rPr lang="en-US" dirty="0" smtClean="0"/>
              <a:t>Response time is an issue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Complete mediation</a:t>
            </a:r>
          </a:p>
          <a:p>
            <a:r>
              <a:rPr lang="en-US" dirty="0" smtClean="0"/>
              <a:t>Least privilege</a:t>
            </a:r>
          </a:p>
          <a:p>
            <a:r>
              <a:rPr lang="en-US" dirty="0" smtClean="0"/>
              <a:t>Open design</a:t>
            </a:r>
          </a:p>
          <a:p>
            <a:r>
              <a:rPr lang="en-US" dirty="0" smtClean="0"/>
              <a:t>Simple design</a:t>
            </a:r>
          </a:p>
          <a:p>
            <a:r>
              <a:rPr lang="en-US" dirty="0" smtClean="0"/>
              <a:t>Exclusion of shared mechanisms</a:t>
            </a:r>
          </a:p>
          <a:p>
            <a:r>
              <a:rPr lang="en-US" dirty="0" smtClean="0"/>
              <a:t>Multiple keys</a:t>
            </a:r>
          </a:p>
          <a:p>
            <a:r>
              <a:rPr lang="en-US" dirty="0" smtClean="0"/>
              <a:t>User acceptance</a:t>
            </a:r>
          </a:p>
          <a:p>
            <a:r>
              <a:rPr lang="en-US" dirty="0" smtClean="0"/>
              <a:t>Permission, not exclusion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172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Secure Electronic Health Records: The German Experience</vt:lpstr>
      <vt:lpstr>Concerned Parties</vt:lpstr>
      <vt:lpstr>gematik Gesellschaft für Telematikanwendungen der Gesundheitskarte </vt:lpstr>
      <vt:lpstr>Critics</vt:lpstr>
      <vt:lpstr>Security Measures</vt:lpstr>
      <vt:lpstr>Basic Architecture</vt:lpstr>
      <vt:lpstr>Document Encryption</vt:lpstr>
      <vt:lpstr>Test Results</vt:lpstr>
      <vt:lpstr>Assessment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Secure Electronic Health Records:</dc:title>
  <dc:creator>Michael Deighan</dc:creator>
  <cp:lastModifiedBy>Michael Deighan</cp:lastModifiedBy>
  <cp:revision>20</cp:revision>
  <dcterms:created xsi:type="dcterms:W3CDTF">2009-11-30T02:57:26Z</dcterms:created>
  <dcterms:modified xsi:type="dcterms:W3CDTF">2009-12-01T14:04:22Z</dcterms:modified>
</cp:coreProperties>
</file>